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2" r:id="rId1"/>
  </p:sldMasterIdLst>
  <p:notesMasterIdLst>
    <p:notesMasterId r:id="rId51"/>
  </p:notes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56" r:id="rId37"/>
    <p:sldId id="281" r:id="rId38"/>
    <p:sldId id="282" r:id="rId39"/>
    <p:sldId id="283" r:id="rId40"/>
    <p:sldId id="284" r:id="rId41"/>
    <p:sldId id="285" r:id="rId42"/>
    <p:sldId id="325" r:id="rId43"/>
    <p:sldId id="326" r:id="rId44"/>
    <p:sldId id="327" r:id="rId45"/>
    <p:sldId id="328" r:id="rId46"/>
    <p:sldId id="329" r:id="rId47"/>
    <p:sldId id="330" r:id="rId48"/>
    <p:sldId id="331" r:id="rId49"/>
    <p:sldId id="332" r:id="rId50"/>
  </p:sldIdLst>
  <p:sldSz cx="9144000" cy="5143500" type="screen16x9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BDC370C-31DB-48C2-B3E0-6C6BFCBC7620}">
  <a:tblStyle styleId="{0BDC370C-31DB-48C2-B3E0-6C6BFCBC762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79" autoAdjust="0"/>
    <p:restoredTop sz="94660"/>
  </p:normalViewPr>
  <p:slideViewPr>
    <p:cSldViewPr snapToGrid="0">
      <p:cViewPr varScale="1">
        <p:scale>
          <a:sx n="92" d="100"/>
          <a:sy n="92" d="100"/>
        </p:scale>
        <p:origin x="341" y="29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362476b0a70_0_8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4" name="Google Shape;1354;g362476b0a70_0_8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3694064493d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3694064493d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362476b0a70_0_1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" name="Google Shape;1431;g362476b0a70_0_1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362476b0a70_0_1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362476b0a70_0_1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362476b0a70_0_1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362476b0a70_0_1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362476b0a70_0_1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362476b0a70_0_1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g362476b0a70_0_1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2" name="Google Shape;1462;g362476b0a70_0_1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362476b0a70_0_1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4" name="Google Shape;1474;g362476b0a70_0_1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362476b0a70_0_9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2" name="Google Shape;1482;g362476b0a70_0_9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362476b0a70_0_9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0" name="Google Shape;1490;g362476b0a70_0_9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362476b0a70_0_9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7" name="Google Shape;1497;g362476b0a70_0_9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362476b0a70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7" name="Google Shape;1347;g362476b0a70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362476b0a70_0_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5" name="Google Shape;1505;g362476b0a70_0_9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27eb414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27eb414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627eb414d8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627eb414d8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27eb414d8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27eb414d8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627eb414d8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627eb414d8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627eb414d8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627eb414d8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627eb414d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627eb414d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627eb414d8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627eb414d8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627eb414d8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627eb414d8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627eb414d8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627eb414d8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362476b0a70_0_8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2" name="Google Shape;1362;g362476b0a70_0_8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627eb414d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627eb414d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627eb414d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627eb414d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627eb414d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627eb414d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627eb414d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627eb414d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627eb415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627eb415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627eb4158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627eb4158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3" name="Google Shape;1263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362c297ec87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362c297ec87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362c297ec87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Google Shape;1397;g362c297ec87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362c297ec87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362c297ec87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362476b0a70_0_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8" name="Google Shape;1368;g362476b0a70_0_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362c297ec8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362c297ec8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362c297ec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" name="Google Shape;1420;g362c297ec8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7" name="Google Shape;2647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8" name="Google Shape;2648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5" name="Google Shape;2655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6" name="Google Shape;2656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" name="Google Shape;2662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3" name="Google Shape;2663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8" name="Google Shape;2668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9" name="Google Shape;2669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5" name="Google Shape;2675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6" name="Google Shape;2676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" name="Google Shape;2682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3" name="Google Shape;2683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Google Shape;2689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0" name="Google Shape;2690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6" name="Google Shape;2696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7" name="Google Shape;2697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362476b0a70_0_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6" name="Google Shape;1376;g362476b0a70_0_8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362476b0a70_0_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2" name="Google Shape;1382;g362476b0a70_0_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362476b0a70_0_8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1" name="Google Shape;1401;g362476b0a70_0_8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362476b0a70_0_1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362476b0a70_0_1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362476b0a70_0_1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362476b0a70_0_1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9130EB-E315-602E-A260-9B246A0033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D2E7212-53C5-7FA9-0365-5EC4F619A6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MX"/>
              <a:t>Haz clic para editar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91875C-242A-1976-F83C-043E6D811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5BDF-8C93-4C44-ACD0-6BFA54EFC692}" type="datetimeFigureOut">
              <a:rPr lang="es-AR" smtClean="0"/>
              <a:t>13/7/2025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2CF738-9954-454B-53C6-4048C84FB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F1D948-A0E0-8ACB-0F4E-A2A0A4BC9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F8C18-0F06-4E8B-871E-E597B184030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8840853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C0D070-3A38-F261-B748-4FC02E6D2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D2BE68A-79C3-085F-CB38-E92AB17310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094013-4B90-0B2F-85E4-36A0CACFD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5BDF-8C93-4C44-ACD0-6BFA54EFC692}" type="datetimeFigureOut">
              <a:rPr lang="es-AR" smtClean="0"/>
              <a:t>13/7/2025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2DA6123-CFF1-9F72-7D84-EEB310A1D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6F6A1F-9D9D-0380-C629-4E2FCB7E0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F8C18-0F06-4E8B-871E-E597B184030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5809487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61DD42E-C2F2-BAE6-54B1-93E6382B00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F95F701-A4C6-B636-77CC-18740E708D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662ADC4-79B5-FF91-D664-0C8DCA333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5BDF-8C93-4C44-ACD0-6BFA54EFC692}" type="datetimeFigureOut">
              <a:rPr lang="es-AR" smtClean="0"/>
              <a:t>13/7/2025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21A0E5F-D97E-4F6D-F262-0F9D9C47D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0117804-CABD-7C70-940D-2D250503A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F8C18-0F06-4E8B-871E-E597B184030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2640205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3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12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2195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EC3C47-E353-4995-4BE1-D4B2ED9A0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CEF47D-6C24-65C7-76A5-7CBBE8A67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626B9AA-1DC5-2CEF-5E52-CF85FABD1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5BDF-8C93-4C44-ACD0-6BFA54EFC692}" type="datetimeFigureOut">
              <a:rPr lang="es-AR" smtClean="0"/>
              <a:t>13/7/2025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00F5DC-4868-E3E8-99CE-D2F290E67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599563-4EFC-8820-6489-F690B9FE0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F8C18-0F06-4E8B-871E-E597B184030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1504016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934878-C54A-C824-A91E-98BCE003C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3C1C5A7-0782-1B13-EAE2-7DD9701CF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BB2F54-6A7E-222F-D6EB-461CC0E2F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5BDF-8C93-4C44-ACD0-6BFA54EFC692}" type="datetimeFigureOut">
              <a:rPr lang="es-AR" smtClean="0"/>
              <a:t>13/7/2025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77434AB-E571-38EB-BFF3-F81A05338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D9035FB-8591-C379-62A2-B9DA41C67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F8C18-0F06-4E8B-871E-E597B184030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2454099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4DD0C2-147A-BF0F-660B-ECE626951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F2B9A03-AA02-65F3-5758-9ADE6B2097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672D1CA-BC38-2270-73EF-0C2F2A48CC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358F463-5EA5-234A-D963-3893D726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5BDF-8C93-4C44-ACD0-6BFA54EFC692}" type="datetimeFigureOut">
              <a:rPr lang="es-AR" smtClean="0"/>
              <a:t>13/7/2025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7EDFCB6-76E8-3D1E-3FFC-BFEBF38B1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B5242D-7370-82EF-05EE-E39312C16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F8C18-0F06-4E8B-871E-E597B184030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6160625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4FC717-4730-DE7B-D633-157F902F7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3A0100-7845-6FDF-7CC7-ACCFD5A7C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72A71B3-E354-F154-14B8-2B5D75000A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7B30A0F-D89A-A7F6-781A-98F9338785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2662DC8-7F51-671D-6FAE-71AA2DEA1D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3E1CF64-959D-B2E3-4518-5364891C2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5BDF-8C93-4C44-ACD0-6BFA54EFC692}" type="datetimeFigureOut">
              <a:rPr lang="es-AR" smtClean="0"/>
              <a:t>13/7/2025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A44D197-7FCB-D23F-D227-44335DBBA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D4CCA51-BE02-8C65-3593-41B3251D1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F8C18-0F06-4E8B-871E-E597B184030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390928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E08CA3-1049-CC41-F758-353FD7039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1788826-D24E-3EA3-77C2-F07E13477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5BDF-8C93-4C44-ACD0-6BFA54EFC692}" type="datetimeFigureOut">
              <a:rPr lang="es-AR" smtClean="0"/>
              <a:t>13/7/2025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1B0CD97-2198-FC71-7E45-7D30D53EF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2062CD9-0B29-34C6-3F83-C6F2B2E94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F8C18-0F06-4E8B-871E-E597B184030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122208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05EC0B4-9517-1192-87B2-9E175B933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5BDF-8C93-4C44-ACD0-6BFA54EFC692}" type="datetimeFigureOut">
              <a:rPr lang="es-AR" smtClean="0"/>
              <a:t>13/7/2025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9FAC61F-C797-90CA-82A6-CBB6F10B9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AC48F53-B43D-CFD4-82BB-8593E1F21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F8C18-0F06-4E8B-871E-E597B184030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5404910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6950C6-DCAC-390C-75A4-EE538F53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7C1023-5E0C-3DCC-EBFE-87968A69C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FA9AEA5-1768-7EEB-BBD1-E30546B17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793269E-A04F-E62C-D127-B9EA34AA1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5BDF-8C93-4C44-ACD0-6BFA54EFC692}" type="datetimeFigureOut">
              <a:rPr lang="es-AR" smtClean="0"/>
              <a:t>13/7/2025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11C9BAD-0F71-461A-2185-F6DD0215E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0F7AFF-2AEA-E529-5685-A8998D7A2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F8C18-0F06-4E8B-871E-E597B184030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8818392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7C3E28-92B2-A85E-E90C-E8B4C190B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E7E7B8E-30C5-6E39-11B3-96C9FF6192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446B4B5-925D-78CF-F1F5-D02EE458DC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2485921-DB94-9828-8BEE-155B30AE1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B5BDF-8C93-4C44-ACD0-6BFA54EFC692}" type="datetimeFigureOut">
              <a:rPr lang="es-AR" smtClean="0"/>
              <a:t>13/7/2025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0683E00-5419-A109-ADE6-097F2A6B1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64EA0A8-065D-BD6F-7949-5047DA38C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F8C18-0F06-4E8B-871E-E597B184030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2461301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38D99B7-F6F1-8679-4DEF-73E08C072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61BF21B-B629-C188-224D-98936191F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7E59C28-FDBC-1321-B65A-AFF197C605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3B5BDF-8C93-4C44-ACD0-6BFA54EFC692}" type="datetimeFigureOut">
              <a:rPr lang="es-AR" smtClean="0"/>
              <a:t>13/7/2025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577C23-B368-E42D-1CC3-FA3741A045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424D4C-D3BB-5DD8-E75F-A4059A3C21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EF8C18-0F06-4E8B-871E-E597B184030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70651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cZQreisgOuVkaHcwqD98rFUKhoai2rBC/view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DfIEqFUSB3HAqsnSRfZfW9DCD6JUlZVc/view?usp=drive_link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drive.google.com/file/d/1kumDANzdB-zRPaSy5YsfSb375by-X3U8/view?usp=drive_link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rive.google.com/file/d/1UnVRTkVNnhBrdG_k8KzLQX1izXtHVa14/view?usp=drive_link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Ac1CcfBaq2wHB8oPs0_sDFOXalC81vki/view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8sla4KxtjCz5dqUJlKYjgT4V78vfByXH/view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NBSp3XnFaLc1EMAC-A1wwHAriW3HnyMW/view?usp=drive_link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bV5bjD00tHLlHfL4pG96B_PBZWl3w_9o/view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bV5bjD00tHLlHfL4pG96B_PBZWl3w_9o/view?usp=drive_link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sdZU8tl340xa8qtKVkxMs0yRdxCJncGT/view?usp=drive_link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hyperlink" Target="https://drive.google.com/file/d/1c1JIoED28Bynja81crWBEaSMGwgdbYFZ/view?usp=drive_link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q0c4KnuBOea4TBrlopzjdo9_rMPfk4-7JPbVshlpVhE/edit?usp=drive_link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66"/>
          <p:cNvSpPr txBox="1">
            <a:spLocks noGrp="1"/>
          </p:cNvSpPr>
          <p:nvPr>
            <p:ph type="title" idx="4294967295"/>
          </p:nvPr>
        </p:nvSpPr>
        <p:spPr>
          <a:xfrm>
            <a:off x="0" y="3463925"/>
            <a:ext cx="3870325" cy="1039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Estrategias para optimizar escenarios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7" name="Google Shape;1427;p7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8" name="Google Shape;1428;p74" title="Mensaje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5" name="Google Shape;1435;p75"/>
          <p:cNvSpPr txBox="1">
            <a:spLocks noGrp="1"/>
          </p:cNvSpPr>
          <p:nvPr>
            <p:ph type="body" idx="1"/>
          </p:nvPr>
        </p:nvSpPr>
        <p:spPr>
          <a:xfrm>
            <a:off x="506925" y="4130825"/>
            <a:ext cx="1377300" cy="480600"/>
          </a:xfrm>
          <a:prstGeom prst="rect">
            <a:avLst/>
          </a:prstGeom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💾 </a:t>
            </a:r>
            <a:r>
              <a:rPr lang="es" u="sng">
                <a:solidFill>
                  <a:schemeClr val="hlink"/>
                </a:solidFill>
                <a:hlinkClick r:id="rId3"/>
              </a:rPr>
              <a:t>Blueprint</a:t>
            </a:r>
            <a:endParaRPr/>
          </a:p>
        </p:txBody>
      </p:sp>
      <p:pic>
        <p:nvPicPr>
          <p:cNvPr id="1434" name="Google Shape;1434;p75" title="Captura de pantalla 2025-06-17 17533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45027"/>
            <a:ext cx="8671026" cy="4269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7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2" name="Google Shape;144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274" y="173675"/>
            <a:ext cx="4385825" cy="479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3" name="Google Shape;1443;p76" title="Captura de pantalla 2025-06-17 17460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5500" y="-52850"/>
            <a:ext cx="3779600" cy="536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9" name="Google Shape;1449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0" name="Google Shape;145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41025"/>
            <a:ext cx="3590925" cy="28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1" name="Google Shape;1451;p77" title="Captura de pantalla 2025-06-17 17465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3751" y="185250"/>
            <a:ext cx="3629250" cy="455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7" name="Google Shape;1457;p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8" name="Google Shape;145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9224"/>
            <a:ext cx="9144000" cy="4369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9" name="Google Shape;1459;p78"/>
          <p:cNvPicPr preferRelativeResize="0"/>
          <p:nvPr/>
        </p:nvPicPr>
        <p:blipFill rotWithShape="1">
          <a:blip r:embed="rId4">
            <a:alphaModFix/>
          </a:blip>
          <a:srcRect l="93411" t="37012" b="42397"/>
          <a:stretch/>
        </p:blipFill>
        <p:spPr>
          <a:xfrm>
            <a:off x="152400" y="539225"/>
            <a:ext cx="1426301" cy="10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5" name="Google Shape;1465;p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1" name="Google Shape;1471;p79"/>
          <p:cNvSpPr txBox="1">
            <a:spLocks noGrp="1"/>
          </p:cNvSpPr>
          <p:nvPr>
            <p:ph type="body" idx="4294967295"/>
          </p:nvPr>
        </p:nvSpPr>
        <p:spPr>
          <a:xfrm>
            <a:off x="0" y="4568825"/>
            <a:ext cx="1377950" cy="481013"/>
          </a:xfrm>
          <a:prstGeom prst="rect">
            <a:avLst/>
          </a:prstGeom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💾 </a:t>
            </a:r>
            <a:r>
              <a:rPr lang="es" u="sng">
                <a:solidFill>
                  <a:schemeClr val="hlink"/>
                </a:solidFill>
                <a:hlinkClick r:id="rId3"/>
              </a:rPr>
              <a:t>Blueprint</a:t>
            </a:r>
            <a:endParaRPr/>
          </a:p>
        </p:txBody>
      </p:sp>
      <p:pic>
        <p:nvPicPr>
          <p:cNvPr id="1466" name="Google Shape;1466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112" y="244325"/>
            <a:ext cx="8611776" cy="4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7" name="Google Shape;1467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098" y="3420975"/>
            <a:ext cx="2352775" cy="102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8" name="Google Shape;1468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10475" y="709524"/>
            <a:ext cx="2531150" cy="118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9" name="Google Shape;1469;p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37200" y="3528000"/>
            <a:ext cx="3194625" cy="14279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70" name="Google Shape;1470;p79"/>
          <p:cNvPicPr preferRelativeResize="0"/>
          <p:nvPr/>
        </p:nvPicPr>
        <p:blipFill rotWithShape="1">
          <a:blip r:embed="rId8">
            <a:alphaModFix/>
          </a:blip>
          <a:srcRect l="93411" t="37012" b="42397"/>
          <a:stretch/>
        </p:blipFill>
        <p:spPr>
          <a:xfrm>
            <a:off x="266100" y="213625"/>
            <a:ext cx="882725" cy="10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6" name="Google Shape;1476;p80" title="Captura de pantalla 2025-06-17 190712.png"/>
          <p:cNvPicPr preferRelativeResize="0"/>
          <p:nvPr/>
        </p:nvPicPr>
        <p:blipFill rotWithShape="1">
          <a:blip r:embed="rId3">
            <a:alphaModFix/>
          </a:blip>
          <a:srcRect l="2822" r="16991" b="10362"/>
          <a:stretch/>
        </p:blipFill>
        <p:spPr>
          <a:xfrm>
            <a:off x="475300" y="334050"/>
            <a:ext cx="8394248" cy="447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7" name="Google Shape;147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425" y="3379175"/>
            <a:ext cx="3031975" cy="11413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78" name="Google Shape;1478;p80"/>
          <p:cNvPicPr preferRelativeResize="0"/>
          <p:nvPr/>
        </p:nvPicPr>
        <p:blipFill rotWithShape="1">
          <a:blip r:embed="rId5">
            <a:alphaModFix/>
          </a:blip>
          <a:srcRect l="93411" t="37012" b="42397"/>
          <a:stretch/>
        </p:blipFill>
        <p:spPr>
          <a:xfrm>
            <a:off x="475300" y="334050"/>
            <a:ext cx="1555125" cy="10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80"/>
          <p:cNvSpPr txBox="1">
            <a:spLocks noGrp="1"/>
          </p:cNvSpPr>
          <p:nvPr>
            <p:ph type="body" idx="1"/>
          </p:nvPr>
        </p:nvSpPr>
        <p:spPr>
          <a:xfrm>
            <a:off x="7364925" y="4152975"/>
            <a:ext cx="1377300" cy="480600"/>
          </a:xfrm>
          <a:prstGeom prst="rect">
            <a:avLst/>
          </a:prstGeom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💾 </a:t>
            </a:r>
            <a:r>
              <a:rPr lang="es" u="sng">
                <a:solidFill>
                  <a:schemeClr val="hlink"/>
                </a:solidFill>
                <a:hlinkClick r:id="rId6"/>
              </a:rPr>
              <a:t>Blueprint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81"/>
          <p:cNvSpPr txBox="1">
            <a:spLocks noGrp="1"/>
          </p:cNvSpPr>
          <p:nvPr>
            <p:ph type="title" idx="4294967295"/>
          </p:nvPr>
        </p:nvSpPr>
        <p:spPr>
          <a:xfrm>
            <a:off x="0" y="3522663"/>
            <a:ext cx="4041775" cy="10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Gestión de registros y análisis de errores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Histórico de ejecuciones. Disponibles en cada escenario</a:t>
            </a:r>
            <a:endParaRPr b="1"/>
          </a:p>
        </p:txBody>
      </p:sp>
      <p:sp>
        <p:nvSpPr>
          <p:cNvPr id="1493" name="Google Shape;1493;p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1494" name="Google Shape;1494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0114"/>
            <a:ext cx="9144001" cy="3543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9" name="Google Shape;1499;p83"/>
          <p:cNvPicPr preferRelativeResize="0"/>
          <p:nvPr/>
        </p:nvPicPr>
        <p:blipFill rotWithShape="1">
          <a:blip r:embed="rId3">
            <a:alphaModFix/>
          </a:blip>
          <a:srcRect l="11668" t="5820"/>
          <a:stretch/>
        </p:blipFill>
        <p:spPr>
          <a:xfrm>
            <a:off x="438875" y="1055550"/>
            <a:ext cx="8077124" cy="388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0" name="Google Shape;1500;p83"/>
          <p:cNvPicPr preferRelativeResize="0"/>
          <p:nvPr/>
        </p:nvPicPr>
        <p:blipFill rotWithShape="1">
          <a:blip r:embed="rId3">
            <a:alphaModFix/>
          </a:blip>
          <a:srcRect l="69748"/>
          <a:stretch/>
        </p:blipFill>
        <p:spPr>
          <a:xfrm>
            <a:off x="6225325" y="815750"/>
            <a:ext cx="2766273" cy="412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1" name="Google Shape;1501;p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35425" y="1457275"/>
            <a:ext cx="1834550" cy="20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2" name="Google Shape;1502;p83"/>
          <p:cNvSpPr txBox="1">
            <a:spLocks noGrp="1"/>
          </p:cNvSpPr>
          <p:nvPr>
            <p:ph type="title"/>
          </p:nvPr>
        </p:nvSpPr>
        <p:spPr>
          <a:xfrm>
            <a:off x="311700" y="192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Log. Disponibles en cada ejecución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1800" b="1"/>
              <a:t>Organización y convenciones para la escalabilidad</a:t>
            </a:r>
            <a:endParaRPr sz="1800" b="1"/>
          </a:p>
        </p:txBody>
      </p:sp>
      <p:sp>
        <p:nvSpPr>
          <p:cNvPr id="1350" name="Google Shape;1350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27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17647"/>
              <a:buNone/>
            </a:pPr>
            <a:r>
              <a:rPr lang="es"/>
              <a:t>✨ Uso de carpetas y nomenclatura clara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17647"/>
              <a:buNone/>
            </a:pPr>
            <a:r>
              <a:rPr lang="es"/>
              <a:t>✨ Renombrar módulos y agregar notas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17647"/>
              <a:buNone/>
            </a:pPr>
            <a:r>
              <a:rPr lang="es"/>
              <a:t>✨ Variables y constantes reutilizables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s"/>
              <a:t>Si ciertos valores se utilizan en varios módulos (por ejemplo, un porcentaje de impuesto, un código de país), conviene centralizarlo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17647"/>
              <a:buNone/>
            </a:pPr>
            <a:r>
              <a:rPr lang="es"/>
              <a:t>✨ Plantillas de escenarios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s"/>
              <a:t> Make.com permite crear templates (plantillas) a partir de escenarios existentes, que pueden ser usados para crear nuevos escenarios con esa estructura base.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17647"/>
              <a:buNone/>
            </a:pPr>
            <a:r>
              <a:rPr lang="es"/>
              <a:t>✨ Blueprints y versiones: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s"/>
              <a:t>Descargar blueprint JSON de un escenario sirve como respaldo y también como forma de replicarlo en otra cuenta/equipo. </a:t>
            </a:r>
            <a:endParaRPr/>
          </a:p>
        </p:txBody>
      </p:sp>
      <p:pic>
        <p:nvPicPr>
          <p:cNvPr id="1351" name="Google Shape;1351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9013" y="1152463"/>
            <a:ext cx="2181225" cy="256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84"/>
          <p:cNvSpPr txBox="1">
            <a:spLocks noGrp="1"/>
          </p:cNvSpPr>
          <p:nvPr>
            <p:ph type="title"/>
          </p:nvPr>
        </p:nvSpPr>
        <p:spPr>
          <a:xfrm>
            <a:off x="311700" y="398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Historial de Ejecución</a:t>
            </a:r>
            <a:endParaRPr b="1"/>
          </a:p>
        </p:txBody>
      </p:sp>
      <p:sp>
        <p:nvSpPr>
          <p:cNvPr id="1508" name="Google Shape;1508;p84"/>
          <p:cNvSpPr txBox="1">
            <a:spLocks noGrp="1"/>
          </p:cNvSpPr>
          <p:nvPr>
            <p:ph type="body" idx="1"/>
          </p:nvPr>
        </p:nvSpPr>
        <p:spPr>
          <a:xfrm>
            <a:off x="311700" y="1176300"/>
            <a:ext cx="8398200" cy="3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600"/>
              <a:t>✨ Notas en módulos</a:t>
            </a:r>
            <a:endParaRPr sz="16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600"/>
              <a:t>Una práctica recomendada es documentar los escenarios con notas en los módulos. </a:t>
            </a:r>
            <a:endParaRPr sz="16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600"/>
              <a:t>Facilitan entender la intención de cada paso al revisar </a:t>
            </a:r>
            <a:r>
              <a:rPr lang="es" sz="1600" i="1"/>
              <a:t>logs</a:t>
            </a:r>
            <a:r>
              <a:rPr lang="es" sz="1600"/>
              <a:t>.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600"/>
              <a:t>✨ Detección proactiva de errores</a:t>
            </a:r>
            <a:endParaRPr sz="16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600"/>
              <a:t>Más allá de esperar a que algo falle, es útil usar el historial para patrones inusuales. </a:t>
            </a:r>
            <a:endParaRPr sz="16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600"/>
              <a:t>Si se ve que cierto módulo está siempre marcado en amarillo (warning) o rojo, conviene investigarlo aunque el escenario siga.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600"/>
              <a:t>✨ Extensión de desarrollo (DevTool)</a:t>
            </a:r>
            <a:endParaRPr sz="16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600"/>
              <a:t>Make dispone de una extensión de Chrome opcional (Make DevTool) que provee información de depuración más profunda. </a:t>
            </a:r>
            <a:endParaRPr sz="16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600"/>
              <a:t>Permite ver errores que la interfaz normal no muestra claramente, inspeccionar la ejecución en tiempo real y revisar variables internas.</a:t>
            </a:r>
            <a:endParaRPr sz="1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62625" y="2074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>
                <a:latin typeface="Calibri"/>
                <a:ea typeface="Calibri"/>
                <a:cs typeface="Calibri"/>
                <a:sym typeface="Calibri"/>
              </a:rPr>
              <a:t>Automatización desde una lista de </a:t>
            </a:r>
            <a:r>
              <a:rPr lang="es-419" dirty="0" err="1">
                <a:latin typeface="Calibri"/>
                <a:ea typeface="Calibri"/>
                <a:cs typeface="Calibri"/>
                <a:sym typeface="Calibri"/>
              </a:rPr>
              <a:t>Slack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1782"/>
            <a:ext cx="9144002" cy="439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5216"/>
            <a:ext cx="9143999" cy="439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5002" y="0"/>
            <a:ext cx="355399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0589"/>
            <a:ext cx="9144002" cy="3902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856" y="0"/>
            <a:ext cx="755829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649" y="0"/>
            <a:ext cx="75707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737" y="0"/>
            <a:ext cx="75805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723" y="0"/>
            <a:ext cx="759655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67"/>
          <p:cNvSpPr txBox="1">
            <a:spLocks noGrp="1"/>
          </p:cNvSpPr>
          <p:nvPr>
            <p:ph type="title"/>
          </p:nvPr>
        </p:nvSpPr>
        <p:spPr>
          <a:xfrm>
            <a:off x="311700" y="398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Estrategias clave de optimización:</a:t>
            </a:r>
            <a:endParaRPr b="1"/>
          </a:p>
        </p:txBody>
      </p:sp>
      <p:sp>
        <p:nvSpPr>
          <p:cNvPr id="1365" name="Google Shape;1365;p67"/>
          <p:cNvSpPr txBox="1">
            <a:spLocks noGrp="1"/>
          </p:cNvSpPr>
          <p:nvPr>
            <p:ph type="body" idx="1"/>
          </p:nvPr>
        </p:nvSpPr>
        <p:spPr>
          <a:xfrm>
            <a:off x="311700" y="1021100"/>
            <a:ext cx="8398200" cy="39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600"/>
              <a:t>✨ Eliminar módulos innecesarios. </a:t>
            </a:r>
            <a:endParaRPr sz="16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600"/>
              <a:t>Por ejemplo, evitar múltiples módulos “Set variable” si se puede calcular directamente en un campo con fórmulas; o combinar transformaciones. 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s" sz="1600"/>
              <a:t>✨ Usar filtros al principio. </a:t>
            </a:r>
            <a:endParaRPr sz="16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600"/>
              <a:t>Los filtros son condiciones que eviten ejecutar ramas enteras si no se cumplen criterios. 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s" sz="1600"/>
              <a:t>✨ Limitar resultados en búsquedas. </a:t>
            </a:r>
            <a:endParaRPr sz="16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600"/>
              <a:t>Si un módulo “Search rows” en Google Sheets permite criterio, úsalo para traer solo lo necesario en vez de traer 1000 filas y luego filtrarlas en iterador. </a:t>
            </a:r>
            <a:endParaRPr sz="16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600"/>
              <a:t>Menos datos = menos operaciones procesando. 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s" sz="1600"/>
              <a:t>✨ Reutilizar resultados.</a:t>
            </a:r>
            <a:endParaRPr sz="1600"/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600"/>
              <a:t>Si un mismo dato se usa varias veces en el escenario, conviene almacenarlo una vez </a:t>
            </a:r>
            <a:endParaRPr sz="1600"/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600"/>
              <a:t>en lugar de recalcularlo o reconsultarlo múltiples veces.</a:t>
            </a:r>
            <a:endParaRPr sz="1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676" y="0"/>
            <a:ext cx="874464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25" y="0"/>
            <a:ext cx="750475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773" y="0"/>
            <a:ext cx="762045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768" y="0"/>
            <a:ext cx="764246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5" name="Google Shape;145;p26" title="subir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44657"/>
            <a:ext cx="9144002" cy="3454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2" name="Google Shape;152;p27" title="slack y lista parte 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9364"/>
            <a:ext cx="9144002" cy="4624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159"/>
          <p:cNvSpPr txBox="1">
            <a:spLocks noGrp="1"/>
          </p:cNvSpPr>
          <p:nvPr>
            <p:ph type="title" idx="4294967295"/>
          </p:nvPr>
        </p:nvSpPr>
        <p:spPr>
          <a:xfrm>
            <a:off x="0" y="3798888"/>
            <a:ext cx="4249738" cy="89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Imágenes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175"/>
          <p:cNvSpPr txBox="1">
            <a:spLocks noGrp="1"/>
          </p:cNvSpPr>
          <p:nvPr>
            <p:ph type="title"/>
          </p:nvPr>
        </p:nvSpPr>
        <p:spPr>
          <a:xfrm>
            <a:off x="6061300" y="113775"/>
            <a:ext cx="27711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Opción: Leap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 b="1"/>
          </a:p>
        </p:txBody>
      </p:sp>
      <p:sp>
        <p:nvSpPr>
          <p:cNvPr id="1391" name="Google Shape;1391;p175"/>
          <p:cNvSpPr txBox="1">
            <a:spLocks noGrp="1"/>
          </p:cNvSpPr>
          <p:nvPr>
            <p:ph type="body" idx="1"/>
          </p:nvPr>
        </p:nvSpPr>
        <p:spPr>
          <a:xfrm>
            <a:off x="311700" y="184875"/>
            <a:ext cx="14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Blueprint</a:t>
            </a:r>
            <a:endParaRPr/>
          </a:p>
        </p:txBody>
      </p:sp>
      <p:pic>
        <p:nvPicPr>
          <p:cNvPr id="1392" name="Google Shape;1392;p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5" y="686475"/>
            <a:ext cx="8839199" cy="189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3" name="Google Shape;1393;p1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2575" y="2500450"/>
            <a:ext cx="2527425" cy="250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4" name="Google Shape;1394;p1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6650" y="2490409"/>
            <a:ext cx="2527424" cy="2523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1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0" name="Google Shape;1400;p17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1" name="Google Shape;1401;p176" title="leap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78584"/>
            <a:ext cx="9144001" cy="4586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177"/>
          <p:cNvSpPr txBox="1">
            <a:spLocks noGrp="1"/>
          </p:cNvSpPr>
          <p:nvPr>
            <p:ph type="title"/>
          </p:nvPr>
        </p:nvSpPr>
        <p:spPr>
          <a:xfrm>
            <a:off x="6061300" y="113775"/>
            <a:ext cx="27711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Opción: Leap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 b="1"/>
          </a:p>
        </p:txBody>
      </p:sp>
      <p:sp>
        <p:nvSpPr>
          <p:cNvPr id="1406" name="Google Shape;1406;p1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177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 esta herramienta primero debemos crear un workflow.</a:t>
            </a:r>
            <a:endParaRPr/>
          </a:p>
        </p:txBody>
      </p:sp>
      <p:sp>
        <p:nvSpPr>
          <p:cNvPr id="1409" name="Google Shape;1409;p177"/>
          <p:cNvSpPr txBox="1">
            <a:spLocks noGrp="1"/>
          </p:cNvSpPr>
          <p:nvPr>
            <p:ph type="body" idx="4294967295"/>
          </p:nvPr>
        </p:nvSpPr>
        <p:spPr>
          <a:xfrm>
            <a:off x="0" y="184150"/>
            <a:ext cx="1492250" cy="573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Ejemplo</a:t>
            </a:r>
            <a:endParaRPr/>
          </a:p>
        </p:txBody>
      </p:sp>
      <p:pic>
        <p:nvPicPr>
          <p:cNvPr id="1407" name="Google Shape;1407;p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075" y="278112"/>
            <a:ext cx="6902824" cy="458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0" name="Google Shape;1370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1950" y="2011613"/>
            <a:ext cx="8220075" cy="309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2" name="Google Shape;1372;p68"/>
          <p:cNvSpPr txBox="1">
            <a:spLocks noGrp="1"/>
          </p:cNvSpPr>
          <p:nvPr>
            <p:ph type="title"/>
          </p:nvPr>
        </p:nvSpPr>
        <p:spPr>
          <a:xfrm>
            <a:off x="267725" y="166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Ejemplo</a:t>
            </a:r>
            <a:endParaRPr b="1"/>
          </a:p>
        </p:txBody>
      </p:sp>
      <p:sp>
        <p:nvSpPr>
          <p:cNvPr id="1371" name="Google Shape;1371;p68"/>
          <p:cNvSpPr txBox="1">
            <a:spLocks noGrp="1"/>
          </p:cNvSpPr>
          <p:nvPr>
            <p:ph type="body" idx="1"/>
          </p:nvPr>
        </p:nvSpPr>
        <p:spPr>
          <a:xfrm>
            <a:off x="161450" y="589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500" b="1"/>
              <a:t>Escenario inicial</a:t>
            </a:r>
            <a:endParaRPr sz="1500" b="1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Módulos innecesarios 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Poca modularización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Falta de legibilidad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Muchas operaciones</a:t>
            </a:r>
            <a:endParaRPr sz="1500"/>
          </a:p>
        </p:txBody>
      </p:sp>
      <p:pic>
        <p:nvPicPr>
          <p:cNvPr id="1373" name="Google Shape;1373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31100" y="739225"/>
            <a:ext cx="2581275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1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5" name="Google Shape;1415;p1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7" name="Google Shape;1417;p178"/>
          <p:cNvSpPr txBox="1">
            <a:spLocks noGrp="1"/>
          </p:cNvSpPr>
          <p:nvPr>
            <p:ph type="body" idx="4294967295"/>
          </p:nvPr>
        </p:nvSpPr>
        <p:spPr>
          <a:xfrm>
            <a:off x="0" y="1152525"/>
            <a:ext cx="1778000" cy="34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este workflow estamos generando dos imágenes.</a:t>
            </a:r>
            <a:endParaRPr/>
          </a:p>
        </p:txBody>
      </p:sp>
      <p:pic>
        <p:nvPicPr>
          <p:cNvPr id="1416" name="Google Shape;1416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0079"/>
            <a:ext cx="9144000" cy="4263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1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" name="Google Shape;1423;p1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4" name="Google Shape;1424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8151"/>
            <a:ext cx="9143998" cy="4567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155"/>
          <p:cNvSpPr txBox="1">
            <a:spLocks noGrp="1"/>
          </p:cNvSpPr>
          <p:nvPr>
            <p:ph type="title" idx="4294967295"/>
          </p:nvPr>
        </p:nvSpPr>
        <p:spPr>
          <a:xfrm>
            <a:off x="0" y="3430588"/>
            <a:ext cx="2330450" cy="103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Otras plataformas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Google Shape;2658;p1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2659" name="Google Shape;2659;p1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660" name="Google Shape;2660;p1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45025"/>
            <a:ext cx="9144000" cy="455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5" name="Google Shape;2665;p157"/>
          <p:cNvSpPr txBox="1"/>
          <p:nvPr/>
        </p:nvSpPr>
        <p:spPr>
          <a:xfrm>
            <a:off x="549000" y="225600"/>
            <a:ext cx="8046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" sz="2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Comparativa</a:t>
            </a:r>
            <a:endParaRPr sz="25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666" name="Google Shape;2666;p157"/>
          <p:cNvGraphicFramePr/>
          <p:nvPr/>
        </p:nvGraphicFramePr>
        <p:xfrm>
          <a:off x="183725" y="1095775"/>
          <a:ext cx="3000000" cy="3000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3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Aspecto</a:t>
                      </a:r>
                      <a:endParaRPr sz="14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Make.com</a:t>
                      </a:r>
                      <a:endParaRPr sz="14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Zapier</a:t>
                      </a:r>
                      <a:endParaRPr sz="14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Complejidad de automatizaciones</a:t>
                      </a:r>
                      <a:endParaRPr sz="12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Permite </a:t>
                      </a:r>
                      <a:r>
                        <a:rPr lang="es" sz="12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automatizaciones más complejas</a:t>
                      </a:r>
                      <a:r>
                        <a:rPr lang="e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y escenarios visuales ramificados con condiciones, iteradores, routers y múltiples conexiones​​.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Más orientado a </a:t>
                      </a:r>
                      <a:r>
                        <a:rPr lang="es" sz="12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automatizaciones simples</a:t>
                      </a:r>
                      <a:r>
                        <a:rPr lang="e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de tipo "si pasa A, entonces B".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Interfaz</a:t>
                      </a:r>
                      <a:endParaRPr sz="12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Editor visual</a:t>
                      </a:r>
                      <a:r>
                        <a:rPr lang="e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tipo flujo de trabajo (drag &amp; drop) que facilita entender procesos complejos.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Basado en una estructura más </a:t>
                      </a:r>
                      <a:r>
                        <a:rPr lang="es" sz="12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lineal</a:t>
                      </a:r>
                      <a:r>
                        <a:rPr lang="e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de pasos uno tras otro.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Flexibilidad</a:t>
                      </a:r>
                      <a:endParaRPr sz="12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Muy flexible: puedes usar </a:t>
                      </a:r>
                      <a:r>
                        <a:rPr lang="es" sz="12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Webhooks, módulos HTTP</a:t>
                      </a:r>
                      <a:r>
                        <a:rPr lang="e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manejar </a:t>
                      </a:r>
                      <a:r>
                        <a:rPr lang="es" sz="12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APIs</a:t>
                      </a:r>
                      <a:r>
                        <a:rPr lang="e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sin conectores nativos​.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Dependes más de las integraciones existentes; es más limitado si no hay app oficial.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Usuarios objetivo</a:t>
                      </a:r>
                      <a:endParaRPr sz="12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Técnicos y semi-técnicos que quieren construir </a:t>
                      </a:r>
                      <a:r>
                        <a:rPr lang="es" sz="12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escenarios detallados y personalizables</a:t>
                      </a:r>
                      <a:r>
                        <a:rPr lang="e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Usuarios que prefieren </a:t>
                      </a:r>
                      <a:r>
                        <a:rPr lang="es" sz="12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simplicidad y rapidez</a:t>
                      </a:r>
                      <a:r>
                        <a:rPr lang="e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para tareas repetitivas comunes.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Casos de uso recomendados</a:t>
                      </a:r>
                      <a:endParaRPr sz="12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Integraciones de </a:t>
                      </a:r>
                      <a:r>
                        <a:rPr lang="es" sz="12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múltiples fuentes</a:t>
                      </a:r>
                      <a:r>
                        <a:rPr lang="e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procesamiento de datos, generación de informes dinámicos​​.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Automatizaciones rápidas de tipo email → CRM, formulario → email, etc.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1" name="Google Shape;2671;p1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2672" name="Google Shape;2672;p1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673" name="Google Shape;2673;p1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19417"/>
            <a:ext cx="9144001" cy="4504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1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2679" name="Google Shape;2679;p1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680" name="Google Shape;2680;p1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29389"/>
            <a:ext cx="9144002" cy="4484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1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2686" name="Google Shape;2686;p1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687" name="Google Shape;2687;p1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48357"/>
            <a:ext cx="9144000" cy="4446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p1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2693" name="Google Shape;2693;p1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694" name="Google Shape;2694;p1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2759"/>
            <a:ext cx="9144001" cy="4537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99" name="Google Shape;2699;p162"/>
          <p:cNvGraphicFramePr/>
          <p:nvPr/>
        </p:nvGraphicFramePr>
        <p:xfrm>
          <a:off x="564513" y="919400"/>
          <a:ext cx="8014975" cy="367253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0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41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2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Plataforma</a:t>
                      </a:r>
                      <a:endParaRPr sz="1200" b="1" i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Características principales</a:t>
                      </a:r>
                      <a:endParaRPr sz="1200" b="1" i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Ideal para</a:t>
                      </a:r>
                      <a:endParaRPr sz="1200" b="1" i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n8n</a:t>
                      </a:r>
                      <a:endParaRPr sz="12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Open-source. Permite automatizaciones </a:t>
                      </a:r>
                      <a:r>
                        <a:rPr lang="es" sz="12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muy avanzadas</a:t>
                      </a:r>
                      <a:r>
                        <a:rPr lang="e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(condiciones, loops, llamadas a API) y puedes </a:t>
                      </a:r>
                      <a:r>
                        <a:rPr lang="es" sz="12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hospedarse en tu propio servidor</a:t>
                      </a:r>
                      <a:r>
                        <a:rPr lang="e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Empresas o técnicos que quieren control total y flexibilidad máxima.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Workato</a:t>
                      </a:r>
                      <a:endParaRPr sz="12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Muy potente en integraciones </a:t>
                      </a:r>
                      <a:r>
                        <a:rPr lang="es" sz="12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corporativas</a:t>
                      </a:r>
                      <a:r>
                        <a:rPr lang="e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Enfocado en flujos de negocio complejos y </a:t>
                      </a:r>
                      <a:r>
                        <a:rPr lang="es" sz="12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automatización de procesos empresariales</a:t>
                      </a:r>
                      <a:r>
                        <a:rPr lang="e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(ERP, CRM).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Grandes empresas y sectores IT.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Tray.io</a:t>
                      </a:r>
                      <a:endParaRPr sz="12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Plataforma </a:t>
                      </a:r>
                      <a:r>
                        <a:rPr lang="es" sz="12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low-code</a:t>
                      </a:r>
                      <a:r>
                        <a:rPr lang="e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para automatizaciones </a:t>
                      </a:r>
                      <a:r>
                        <a:rPr lang="es" sz="12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muy técnicas</a:t>
                      </a:r>
                      <a:r>
                        <a:rPr lang="e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y conexión profunda entre sistemas. Ideal para API-heavy.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Equipos de desarrollo o integradores profesionales.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Microsoft Power Automate</a:t>
                      </a:r>
                      <a:endParaRPr sz="12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Parte del ecosistema Microsoft. Ideal para flujos entre </a:t>
                      </a:r>
                      <a:r>
                        <a:rPr lang="es" sz="12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Office 365, SharePoint, Dynamics</a:t>
                      </a:r>
                      <a:r>
                        <a:rPr lang="e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etc.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Empresas que ya usan Microsoft a nivel corporativo.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IFTTT</a:t>
                      </a:r>
                      <a:r>
                        <a:rPr lang="e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(If This Then That)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Muy sencillo. Centrado en </a:t>
                      </a:r>
                      <a:r>
                        <a:rPr lang="es" sz="12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automatizar apps y dispositivos de uso diario</a:t>
                      </a:r>
                      <a:r>
                        <a:rPr lang="e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(hogar inteligente, notificaciones personales).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Usuarios individuales o pequeñas automatizaciones caseras.</a:t>
                      </a:r>
                      <a:endParaRPr sz="12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00" name="Google Shape;2700;p162"/>
          <p:cNvSpPr txBox="1"/>
          <p:nvPr/>
        </p:nvSpPr>
        <p:spPr>
          <a:xfrm>
            <a:off x="549000" y="225600"/>
            <a:ext cx="8046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s" sz="2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Comparativa</a:t>
            </a:r>
            <a:endParaRPr sz="25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69"/>
          <p:cNvSpPr txBox="1">
            <a:spLocks noGrp="1"/>
          </p:cNvSpPr>
          <p:nvPr>
            <p:ph type="title"/>
          </p:nvPr>
        </p:nvSpPr>
        <p:spPr>
          <a:xfrm>
            <a:off x="311700" y="398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Estrategias clave de optimización:</a:t>
            </a:r>
            <a:endParaRPr b="1"/>
          </a:p>
        </p:txBody>
      </p:sp>
      <p:sp>
        <p:nvSpPr>
          <p:cNvPr id="1379" name="Google Shape;1379;p69"/>
          <p:cNvSpPr txBox="1">
            <a:spLocks noGrp="1"/>
          </p:cNvSpPr>
          <p:nvPr>
            <p:ph type="body" idx="1"/>
          </p:nvPr>
        </p:nvSpPr>
        <p:spPr>
          <a:xfrm>
            <a:off x="311700" y="1176300"/>
            <a:ext cx="8398200" cy="3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600"/>
              <a:t>✨ Reducir frecuencia de </a:t>
            </a:r>
            <a:r>
              <a:rPr lang="es" sz="1600" i="1"/>
              <a:t>polling</a:t>
            </a:r>
            <a:r>
              <a:rPr lang="es" sz="1600"/>
              <a:t>.</a:t>
            </a:r>
            <a:endParaRPr sz="16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600"/>
              <a:t>Los </a:t>
            </a:r>
            <a:r>
              <a:rPr lang="es" sz="1600" i="1"/>
              <a:t>triggers </a:t>
            </a:r>
            <a:r>
              <a:rPr lang="es" sz="1600"/>
              <a:t>programados (p. ej. “Every 15 minutes”) consumen operaciones cada vez que corren aunque no haya nuevos datos. </a:t>
            </a:r>
            <a:endParaRPr sz="16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600"/>
              <a:t>Si es viable, preferir Webhooks o al menos reducir la frecuencia de ejecución. 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600"/>
              <a:t>✨ Preferir agregación sobre iteración. </a:t>
            </a:r>
            <a:endParaRPr sz="16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600"/>
              <a:t>Los iteradores multiplican operaciones (cada </a:t>
            </a:r>
            <a:r>
              <a:rPr lang="es" sz="1600" i="1"/>
              <a:t>item </a:t>
            </a:r>
            <a:r>
              <a:rPr lang="es" sz="1600"/>
              <a:t>del </a:t>
            </a:r>
            <a:r>
              <a:rPr lang="es" sz="1600" i="1"/>
              <a:t>array </a:t>
            </a:r>
            <a:r>
              <a:rPr lang="es" sz="1600"/>
              <a:t>será nuevas operaciones). </a:t>
            </a:r>
            <a:endParaRPr sz="16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600"/>
              <a:t>Si la API o módulo lo permite, a veces es mejor traer datos agrupados y procesarlos juntos.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600"/>
              <a:t>✨ Medir, auditar y aplicar cultura de eficiencia. </a:t>
            </a:r>
            <a:endParaRPr sz="16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600"/>
              <a:t>Make proporciona información para auditar nuestros escenarios: duración de ejecución, operaciones usadas, tamaño de datos, etc. Es importante revisar el historial de ejecuciones para identificar pasos costosos. 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4" name="Google Shape;1384;p70"/>
          <p:cNvGrpSpPr/>
          <p:nvPr/>
        </p:nvGrpSpPr>
        <p:grpSpPr>
          <a:xfrm>
            <a:off x="4700775" y="3551925"/>
            <a:ext cx="2209800" cy="1466850"/>
            <a:chOff x="6691200" y="1688600"/>
            <a:chExt cx="2209800" cy="1466850"/>
          </a:xfrm>
        </p:grpSpPr>
        <p:pic>
          <p:nvPicPr>
            <p:cNvPr id="1385" name="Google Shape;1385;p7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91200" y="1688600"/>
              <a:ext cx="2209800" cy="1466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6" name="Google Shape;1386;p70"/>
            <p:cNvSpPr/>
            <p:nvPr/>
          </p:nvSpPr>
          <p:spPr>
            <a:xfrm>
              <a:off x="6888850" y="2115975"/>
              <a:ext cx="1337700" cy="5277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7" name="Google Shape;1387;p70"/>
          <p:cNvGrpSpPr/>
          <p:nvPr/>
        </p:nvGrpSpPr>
        <p:grpSpPr>
          <a:xfrm>
            <a:off x="3200000" y="567425"/>
            <a:ext cx="4226600" cy="2813550"/>
            <a:chOff x="189000" y="1465388"/>
            <a:chExt cx="4226600" cy="2813550"/>
          </a:xfrm>
        </p:grpSpPr>
        <p:pic>
          <p:nvPicPr>
            <p:cNvPr id="1388" name="Google Shape;1388;p70"/>
            <p:cNvPicPr preferRelativeResize="0"/>
            <p:nvPr/>
          </p:nvPicPr>
          <p:blipFill rotWithShape="1">
            <a:blip r:embed="rId4">
              <a:alphaModFix/>
            </a:blip>
            <a:srcRect t="13404" r="33665" b="13184"/>
            <a:stretch/>
          </p:blipFill>
          <p:spPr>
            <a:xfrm>
              <a:off x="189000" y="1465388"/>
              <a:ext cx="4226600" cy="2813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9" name="Google Shape;1389;p70"/>
            <p:cNvSpPr/>
            <p:nvPr/>
          </p:nvSpPr>
          <p:spPr>
            <a:xfrm>
              <a:off x="1733625" y="2192175"/>
              <a:ext cx="762600" cy="1869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70"/>
            <p:cNvSpPr/>
            <p:nvPr/>
          </p:nvSpPr>
          <p:spPr>
            <a:xfrm>
              <a:off x="1733625" y="1737925"/>
              <a:ext cx="762600" cy="1869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70"/>
            <p:cNvSpPr/>
            <p:nvPr/>
          </p:nvSpPr>
          <p:spPr>
            <a:xfrm>
              <a:off x="1733625" y="2646425"/>
              <a:ext cx="762600" cy="1869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70"/>
            <p:cNvSpPr/>
            <p:nvPr/>
          </p:nvSpPr>
          <p:spPr>
            <a:xfrm>
              <a:off x="1733625" y="3100675"/>
              <a:ext cx="762600" cy="1869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70"/>
            <p:cNvSpPr/>
            <p:nvPr/>
          </p:nvSpPr>
          <p:spPr>
            <a:xfrm>
              <a:off x="1771725" y="3554925"/>
              <a:ext cx="762600" cy="1869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70"/>
            <p:cNvSpPr/>
            <p:nvPr/>
          </p:nvSpPr>
          <p:spPr>
            <a:xfrm>
              <a:off x="1733625" y="4009175"/>
              <a:ext cx="762600" cy="1869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5" name="Google Shape;1395;p70"/>
          <p:cNvSpPr txBox="1">
            <a:spLocks noGrp="1"/>
          </p:cNvSpPr>
          <p:nvPr>
            <p:ph type="body" idx="1"/>
          </p:nvPr>
        </p:nvSpPr>
        <p:spPr>
          <a:xfrm>
            <a:off x="197400" y="132575"/>
            <a:ext cx="8520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2000" b="1"/>
              <a:t>Ver cantidad de operaciones y consumo de datos</a:t>
            </a:r>
            <a:endParaRPr sz="2000" b="1"/>
          </a:p>
        </p:txBody>
      </p:sp>
      <p:sp>
        <p:nvSpPr>
          <p:cNvPr id="1397" name="Google Shape;1397;p70"/>
          <p:cNvSpPr txBox="1">
            <a:spLocks noGrp="1"/>
          </p:cNvSpPr>
          <p:nvPr>
            <p:ph type="body" idx="4294967295"/>
          </p:nvPr>
        </p:nvSpPr>
        <p:spPr>
          <a:xfrm>
            <a:off x="0" y="3600450"/>
            <a:ext cx="8521700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2000" b="1"/>
              <a:t>Historial de ejecuciones en cada escenario</a:t>
            </a:r>
            <a:endParaRPr sz="2000" b="1"/>
          </a:p>
        </p:txBody>
      </p:sp>
      <p:pic>
        <p:nvPicPr>
          <p:cNvPr id="1396" name="Google Shape;1396;p7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8350" y="567425"/>
            <a:ext cx="1885950" cy="279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8" name="Google Shape;1398;p70"/>
          <p:cNvSpPr/>
          <p:nvPr/>
        </p:nvSpPr>
        <p:spPr>
          <a:xfrm>
            <a:off x="993225" y="1766100"/>
            <a:ext cx="1747200" cy="261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71"/>
          <p:cNvSpPr txBox="1">
            <a:spLocks noGrp="1"/>
          </p:cNvSpPr>
          <p:nvPr>
            <p:ph type="title"/>
          </p:nvPr>
        </p:nvSpPr>
        <p:spPr>
          <a:xfrm>
            <a:off x="398138" y="1167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Ejemplo</a:t>
            </a:r>
            <a:endParaRPr b="1"/>
          </a:p>
        </p:txBody>
      </p:sp>
      <p:sp>
        <p:nvSpPr>
          <p:cNvPr id="1403" name="Google Shape;1403;p71"/>
          <p:cNvSpPr txBox="1">
            <a:spLocks noGrp="1"/>
          </p:cNvSpPr>
          <p:nvPr>
            <p:ph type="body" idx="1"/>
          </p:nvPr>
        </p:nvSpPr>
        <p:spPr>
          <a:xfrm>
            <a:off x="442113" y="6542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500"/>
              <a:t>Reducir frecuencia de polling</a:t>
            </a:r>
            <a:endParaRPr sz="1500"/>
          </a:p>
        </p:txBody>
      </p:sp>
      <p:pic>
        <p:nvPicPr>
          <p:cNvPr id="1405" name="Google Shape;1405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850" y="996475"/>
            <a:ext cx="8839203" cy="3047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6" name="Google Shape;1406;p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20070" y="2643495"/>
            <a:ext cx="2009400" cy="246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81870" y="4195929"/>
            <a:ext cx="2266237" cy="795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3" name="Google Shape;1413;p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5" name="Google Shape;1415;p72"/>
          <p:cNvSpPr txBox="1">
            <a:spLocks noGrp="1"/>
          </p:cNvSpPr>
          <p:nvPr>
            <p:ph type="body" idx="4294967295"/>
          </p:nvPr>
        </p:nvSpPr>
        <p:spPr>
          <a:xfrm>
            <a:off x="0" y="4125913"/>
            <a:ext cx="1776413" cy="741362"/>
          </a:xfrm>
          <a:prstGeom prst="rect">
            <a:avLst/>
          </a:prstGeom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💾 </a:t>
            </a:r>
            <a:r>
              <a:rPr lang="es" u="sng">
                <a:solidFill>
                  <a:schemeClr val="hlink"/>
                </a:solidFill>
                <a:hlinkClick r:id="rId3"/>
              </a:rPr>
              <a:t>Blueprint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CSV</a:t>
            </a:r>
            <a:endParaRPr/>
          </a:p>
        </p:txBody>
      </p:sp>
      <p:pic>
        <p:nvPicPr>
          <p:cNvPr id="1414" name="Google Shape;1414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032800"/>
            <a:ext cx="9144002" cy="307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Caso de uso</a:t>
            </a:r>
            <a:endParaRPr b="1"/>
          </a:p>
        </p:txBody>
      </p:sp>
      <p:sp>
        <p:nvSpPr>
          <p:cNvPr id="1421" name="Google Shape;1421;p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Todos los meses recibimos una planilla con datos de las reservas.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Necesitamos enviar un correo electrónico a cada huésped, según el estado de la reserva.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Planilla Fuente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Words>950</Words>
  <Application>Microsoft Office PowerPoint</Application>
  <PresentationFormat>Presentación en pantalla (16:9)</PresentationFormat>
  <Paragraphs>109</Paragraphs>
  <Slides>49</Slides>
  <Notes>49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49</vt:i4>
      </vt:variant>
    </vt:vector>
  </HeadingPairs>
  <TitlesOfParts>
    <vt:vector size="54" baseType="lpstr">
      <vt:lpstr>Arial</vt:lpstr>
      <vt:lpstr>Aptos Display</vt:lpstr>
      <vt:lpstr>Calibri</vt:lpstr>
      <vt:lpstr>Aptos</vt:lpstr>
      <vt:lpstr>Tema de Office</vt:lpstr>
      <vt:lpstr>Estrategias para optimizar escenarios </vt:lpstr>
      <vt:lpstr>Organización y convenciones para la escalabilidad</vt:lpstr>
      <vt:lpstr>Estrategias clave de optimización:</vt:lpstr>
      <vt:lpstr>Ejemplo</vt:lpstr>
      <vt:lpstr>Estrategias clave de optimización:</vt:lpstr>
      <vt:lpstr>Presentación de PowerPoint</vt:lpstr>
      <vt:lpstr>Ejemplo</vt:lpstr>
      <vt:lpstr>Presentación de PowerPoint</vt:lpstr>
      <vt:lpstr>Caso de uso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Gestión de registros y análisis de errores</vt:lpstr>
      <vt:lpstr>Histórico de ejecuciones. Disponibles en cada escenario</vt:lpstr>
      <vt:lpstr>Log. Disponibles en cada ejecución</vt:lpstr>
      <vt:lpstr>Historial de Ejecución</vt:lpstr>
      <vt:lpstr>Automatización desde una lista de Slack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Imágenes</vt:lpstr>
      <vt:lpstr>Opción: Leap </vt:lpstr>
      <vt:lpstr>Presentación de PowerPoint</vt:lpstr>
      <vt:lpstr>Opción: Leap </vt:lpstr>
      <vt:lpstr>Presentación de PowerPoint</vt:lpstr>
      <vt:lpstr>Presentación de PowerPoint</vt:lpstr>
      <vt:lpstr>Otras plataformas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Flor Rodriguez</cp:lastModifiedBy>
  <cp:revision>8</cp:revision>
  <dcterms:modified xsi:type="dcterms:W3CDTF">2025-07-13T06:28:13Z</dcterms:modified>
</cp:coreProperties>
</file>